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257" r:id="rId4"/>
    <p:sldId id="258" r:id="rId5"/>
    <p:sldId id="283" r:id="rId6"/>
    <p:sldId id="277" r:id="rId7"/>
    <p:sldId id="281" r:id="rId8"/>
    <p:sldId id="289" r:id="rId9"/>
    <p:sldId id="292" r:id="rId10"/>
    <p:sldId id="290" r:id="rId11"/>
    <p:sldId id="284" r:id="rId12"/>
    <p:sldId id="291" r:id="rId13"/>
    <p:sldId id="263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4829F"/>
    <a:srgbClr val="FF3300"/>
    <a:srgbClr val="FFE4D1"/>
    <a:srgbClr val="1723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4A1BC-0CEB-48ED-9A86-99CAA5406355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042FA-FA1F-49D9-B023-119CC795A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2FA-FA1F-49D9-B023-119CC795A292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2FA-FA1F-49D9-B023-119CC795A292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2FA-FA1F-49D9-B023-119CC795A29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42FA-FA1F-49D9-B023-119CC795A29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5CF7-A1C8-4F25-A8BF-3C1BDA1515AD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AF6A-A522-4B6A-9692-234C2CD570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32F9-7029-480C-83F5-CE53E17C2944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2094-C2E2-49F2-B095-7CD9DD5968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0F433-A056-43A9-9D48-1CC64A576F46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C416-AB44-4D93-8B0D-01105F5F19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628B-8F4C-42D7-AD26-2C6C43499878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8104-D6E5-48E2-A712-93FF54DC2E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AD8F-4ACB-4E59-A2BC-159914464588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62AF-DF6E-4603-A650-C7F26B81B5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906A-8207-4414-8AAF-6286B4097C8A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744D-579D-423B-8710-8C059AC274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CA18-2D6B-4A6D-86E4-C28497778823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C47F-768F-45FF-A725-8E280472E5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F735-53F4-42FC-B539-E89DCA32669F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8016-3205-4BD2-841D-D9B645F1FC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AFAF-07D5-4E68-B3F5-670828FB2B6B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07FE-BE29-4583-B93D-504C975BD5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B355-9271-4036-B02F-7FF38B3629B8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540-CC1A-49BE-92F2-B18D433DD3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E26B-9E70-4A56-A38B-5FDB4D133A5C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1819-3F78-446C-9445-31E1B2C249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E43A5-AB05-467D-961E-E7CBD0AAF95C}" type="datetimeFigureOut">
              <a:rPr lang="fr-FR"/>
              <a:pPr>
                <a:defRPr/>
              </a:pPr>
              <a:t>13/03/2012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1B855B-D6CA-4A3B-A461-6307583280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 bwMode="auto">
          <a:xfrm>
            <a:off x="179512" y="548680"/>
            <a:ext cx="87830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sz="16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VY_32_INOVACE_F8-C</a:t>
            </a: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</a:t>
            </a:r>
            <a:r>
              <a:rPr lang="cs-CZ" sz="1600" b="1" kern="0" dirty="0" smtClean="0">
                <a:solidFill>
                  <a:srgbClr val="FF0000"/>
                </a:solidFill>
              </a:rPr>
              <a:t>VY_32_INOVACE_F8-C-10</a:t>
            </a:r>
            <a:endParaRPr kumimoji="0" lang="cs-CZ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323528" y="1916832"/>
            <a:ext cx="8352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7200" b="1" kern="0" cap="all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Elektrický obvod</a:t>
            </a:r>
            <a:endParaRPr lang="cs-CZ" sz="7200" b="1" kern="0" cap="all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95" descr="OPVK_03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97152"/>
            <a:ext cx="5181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2"/>
          <p:cNvSpPr txBox="1">
            <a:spLocks/>
          </p:cNvSpPr>
          <p:nvPr/>
        </p:nvSpPr>
        <p:spPr bwMode="auto">
          <a:xfrm>
            <a:off x="1440160" y="6093097"/>
            <a:ext cx="615617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cs-CZ" sz="1600" b="1" dirty="0">
                <a:solidFill>
                  <a:srgbClr val="FF0000"/>
                </a:solidFill>
              </a:rPr>
              <a:t>Základní škola Zlín, Okružní 4685, příspěvková organizace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59"/>
          <p:cNvGrpSpPr/>
          <p:nvPr/>
        </p:nvGrpSpPr>
        <p:grpSpPr>
          <a:xfrm>
            <a:off x="179512" y="2132856"/>
            <a:ext cx="1787500" cy="222692"/>
            <a:chOff x="5076056" y="2954268"/>
            <a:chExt cx="1787500" cy="222692"/>
          </a:xfrm>
        </p:grpSpPr>
        <p:grpSp>
          <p:nvGrpSpPr>
            <p:cNvPr id="10" name="Skupina 84"/>
            <p:cNvGrpSpPr/>
            <p:nvPr/>
          </p:nvGrpSpPr>
          <p:grpSpPr>
            <a:xfrm>
              <a:off x="5076056" y="3068960"/>
              <a:ext cx="1787500" cy="108000"/>
              <a:chOff x="454844" y="4797152"/>
              <a:chExt cx="1787500" cy="108000"/>
            </a:xfrm>
          </p:grpSpPr>
          <p:sp>
            <p:nvSpPr>
              <p:cNvPr id="39" name="Elipsa 38"/>
              <p:cNvSpPr/>
              <p:nvPr/>
            </p:nvSpPr>
            <p:spPr>
              <a:xfrm>
                <a:off x="1115616" y="4797152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1475656" y="4797152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" name="Přímá spojovací čára 40"/>
              <p:cNvCxnSpPr/>
              <p:nvPr/>
            </p:nvCxnSpPr>
            <p:spPr>
              <a:xfrm>
                <a:off x="454844" y="4847952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1594272" y="4856460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Přímá spojovací čára 49"/>
            <p:cNvCxnSpPr/>
            <p:nvPr/>
          </p:nvCxnSpPr>
          <p:spPr>
            <a:xfrm rot="8100000">
              <a:off x="5756116" y="2954268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51"/>
          <p:cNvGrpSpPr/>
          <p:nvPr/>
        </p:nvGrpSpPr>
        <p:grpSpPr>
          <a:xfrm>
            <a:off x="107504" y="3429000"/>
            <a:ext cx="1787500" cy="108000"/>
            <a:chOff x="5076056" y="3717032"/>
            <a:chExt cx="1787500" cy="108000"/>
          </a:xfrm>
        </p:grpSpPr>
        <p:grpSp>
          <p:nvGrpSpPr>
            <p:cNvPr id="12" name="Skupina 84"/>
            <p:cNvGrpSpPr/>
            <p:nvPr/>
          </p:nvGrpSpPr>
          <p:grpSpPr>
            <a:xfrm>
              <a:off x="5076056" y="3717032"/>
              <a:ext cx="1787500" cy="108000"/>
              <a:chOff x="454844" y="4797152"/>
              <a:chExt cx="1787500" cy="108000"/>
            </a:xfrm>
          </p:grpSpPr>
          <p:sp>
            <p:nvSpPr>
              <p:cNvPr id="45" name="Elipsa 44"/>
              <p:cNvSpPr/>
              <p:nvPr/>
            </p:nvSpPr>
            <p:spPr>
              <a:xfrm>
                <a:off x="1115616" y="4797152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1475656" y="4797152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8" name="Přímá spojovací čára 47"/>
              <p:cNvCxnSpPr/>
              <p:nvPr/>
            </p:nvCxnSpPr>
            <p:spPr>
              <a:xfrm>
                <a:off x="454844" y="4847952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ovací čára 48"/>
              <p:cNvCxnSpPr/>
              <p:nvPr/>
            </p:nvCxnSpPr>
            <p:spPr>
              <a:xfrm>
                <a:off x="1594272" y="4856460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Přímá spojovací čára 50"/>
            <p:cNvCxnSpPr/>
            <p:nvPr/>
          </p:nvCxnSpPr>
          <p:spPr>
            <a:xfrm rot="10800000">
              <a:off x="5817384" y="3717032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Skupina 85"/>
          <p:cNvGrpSpPr/>
          <p:nvPr/>
        </p:nvGrpSpPr>
        <p:grpSpPr>
          <a:xfrm>
            <a:off x="230368" y="4581128"/>
            <a:ext cx="1749288" cy="252000"/>
            <a:chOff x="230368" y="4581128"/>
            <a:chExt cx="1749288" cy="252000"/>
          </a:xfrm>
        </p:grpSpPr>
        <p:sp>
          <p:nvSpPr>
            <p:cNvPr id="63" name="Obdélník 62"/>
            <p:cNvSpPr/>
            <p:nvPr/>
          </p:nvSpPr>
          <p:spPr>
            <a:xfrm>
              <a:off x="755576" y="4581128"/>
              <a:ext cx="720000" cy="2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čára 63"/>
            <p:cNvCxnSpPr/>
            <p:nvPr/>
          </p:nvCxnSpPr>
          <p:spPr>
            <a:xfrm>
              <a:off x="1475656" y="4733652"/>
              <a:ext cx="50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ovací čára 64"/>
            <p:cNvCxnSpPr/>
            <p:nvPr/>
          </p:nvCxnSpPr>
          <p:spPr>
            <a:xfrm>
              <a:off x="230368" y="4708252"/>
              <a:ext cx="50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96"/>
          <p:cNvGrpSpPr/>
          <p:nvPr/>
        </p:nvGrpSpPr>
        <p:grpSpPr>
          <a:xfrm>
            <a:off x="251520" y="5661248"/>
            <a:ext cx="1465560" cy="648072"/>
            <a:chOff x="5253980" y="5589240"/>
            <a:chExt cx="1465560" cy="648072"/>
          </a:xfrm>
        </p:grpSpPr>
        <p:sp>
          <p:nvSpPr>
            <p:cNvPr id="72" name="Tětiva 71"/>
            <p:cNvSpPr/>
            <p:nvPr/>
          </p:nvSpPr>
          <p:spPr>
            <a:xfrm rot="5340000">
              <a:off x="5664820" y="5697252"/>
              <a:ext cx="648072" cy="432048"/>
            </a:xfrm>
            <a:prstGeom prst="chord">
              <a:avLst>
                <a:gd name="adj1" fmla="val 5544400"/>
                <a:gd name="adj2" fmla="val 162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3" name="Přímá spojovací čára 72"/>
            <p:cNvCxnSpPr/>
            <p:nvPr/>
          </p:nvCxnSpPr>
          <p:spPr>
            <a:xfrm>
              <a:off x="5253980" y="609120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ovací čára 73"/>
            <p:cNvCxnSpPr/>
            <p:nvPr/>
          </p:nvCxnSpPr>
          <p:spPr>
            <a:xfrm>
              <a:off x="6071468" y="609120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/>
            <p:nvPr/>
          </p:nvCxnSpPr>
          <p:spPr>
            <a:xfrm rot="5400000">
              <a:off x="5994168" y="6009708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ovací čára 78"/>
            <p:cNvCxnSpPr/>
            <p:nvPr/>
          </p:nvCxnSpPr>
          <p:spPr>
            <a:xfrm rot="5400000">
              <a:off x="5799352" y="5999124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 Box 15"/>
          <p:cNvSpPr txBox="1">
            <a:spLocks noChangeArrowheads="1"/>
          </p:cNvSpPr>
          <p:nvPr/>
        </p:nvSpPr>
        <p:spPr bwMode="auto">
          <a:xfrm>
            <a:off x="1979712" y="1916832"/>
            <a:ext cx="151216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spínač</a:t>
            </a:r>
          </a:p>
          <a:p>
            <a:r>
              <a:rPr lang="cs-CZ" sz="2000" b="1" dirty="0" smtClean="0"/>
              <a:t>(otevřený)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1907704" y="3140968"/>
            <a:ext cx="151216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spínač</a:t>
            </a:r>
          </a:p>
          <a:p>
            <a:r>
              <a:rPr lang="cs-CZ" sz="2000" b="1" dirty="0" smtClean="0"/>
              <a:t>(uzavřený)</a:t>
            </a: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1907704" y="4509120"/>
            <a:ext cx="15121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rezistor</a:t>
            </a: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07704" y="5949280"/>
            <a:ext cx="15121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zvonek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179512" y="63517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FF0000"/>
                </a:solidFill>
              </a:rPr>
              <a:t>PL úkol 3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spravce\Plocha\hotové dum fyzika\Snímek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040" y="260648"/>
            <a:ext cx="2700000" cy="2024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2647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spravce\Plocha\hotové dum fyzika\Snímek 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21088"/>
            <a:ext cx="3420080" cy="2565059"/>
          </a:xfrm>
          <a:prstGeom prst="rect">
            <a:avLst/>
          </a:prstGeom>
          <a:noFill/>
        </p:spPr>
      </p:pic>
      <p:pic>
        <p:nvPicPr>
          <p:cNvPr id="3075" name="Picture 3" descr="C:\Documents and Settings\spravce\Plocha\hotové dum fyzika\Snímek 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1" y="1772816"/>
            <a:ext cx="3084043" cy="231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68" grpId="0"/>
      <p:bldP spid="70" grpId="0"/>
      <p:bldP spid="85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Jednoduchý elektrický obvod</a:t>
            </a: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Skupina 44"/>
          <p:cNvGrpSpPr/>
          <p:nvPr/>
        </p:nvGrpSpPr>
        <p:grpSpPr>
          <a:xfrm>
            <a:off x="899592" y="2521887"/>
            <a:ext cx="3263604" cy="1771209"/>
            <a:chOff x="969564" y="2132856"/>
            <a:chExt cx="3263604" cy="1771209"/>
          </a:xfrm>
        </p:grpSpPr>
        <p:grpSp>
          <p:nvGrpSpPr>
            <p:cNvPr id="40" name="Skupina 39"/>
            <p:cNvGrpSpPr/>
            <p:nvPr/>
          </p:nvGrpSpPr>
          <p:grpSpPr>
            <a:xfrm>
              <a:off x="969564" y="3356992"/>
              <a:ext cx="3242396" cy="547073"/>
              <a:chOff x="899592" y="3789040"/>
              <a:chExt cx="3242396" cy="547073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899592" y="3789040"/>
                <a:ext cx="1658220" cy="547073"/>
                <a:chOff x="192212" y="5726183"/>
                <a:chExt cx="1658220" cy="547073"/>
              </a:xfrm>
            </p:grpSpPr>
            <p:cxnSp>
              <p:nvCxnSpPr>
                <p:cNvPr id="19" name="Přímá spojovací čára 18"/>
                <p:cNvCxnSpPr/>
                <p:nvPr/>
              </p:nvCxnSpPr>
              <p:spPr>
                <a:xfrm>
                  <a:off x="192212" y="6008588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Skupina 103"/>
                <p:cNvGrpSpPr/>
                <p:nvPr/>
              </p:nvGrpSpPr>
              <p:grpSpPr>
                <a:xfrm>
                  <a:off x="748503" y="5726183"/>
                  <a:ext cx="1101929" cy="547073"/>
                  <a:chOff x="748503" y="5726183"/>
                  <a:chExt cx="1101929" cy="547073"/>
                </a:xfrm>
              </p:grpSpPr>
              <p:sp>
                <p:nvSpPr>
                  <p:cNvPr id="22" name="Elipsa 21"/>
                  <p:cNvSpPr/>
                  <p:nvPr/>
                </p:nvSpPr>
                <p:spPr>
                  <a:xfrm>
                    <a:off x="755576" y="5733256"/>
                    <a:ext cx="540000" cy="540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23" name="Přímá spojovací čára 22"/>
                  <p:cNvCxnSpPr/>
                  <p:nvPr/>
                </p:nvCxnSpPr>
                <p:spPr>
                  <a:xfrm>
                    <a:off x="1310432" y="6008588"/>
                    <a:ext cx="54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Přímá spojovací čára 23"/>
                  <p:cNvCxnSpPr/>
                  <p:nvPr/>
                </p:nvCxnSpPr>
                <p:spPr>
                  <a:xfrm rot="8100000">
                    <a:off x="748503" y="5995593"/>
                    <a:ext cx="54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Přímá spojovací čára 24"/>
                  <p:cNvCxnSpPr/>
                  <p:nvPr/>
                </p:nvCxnSpPr>
                <p:spPr>
                  <a:xfrm rot="2700000">
                    <a:off x="768983" y="5996183"/>
                    <a:ext cx="54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" name="Skupina 25"/>
              <p:cNvGrpSpPr/>
              <p:nvPr/>
            </p:nvGrpSpPr>
            <p:grpSpPr>
              <a:xfrm>
                <a:off x="2483768" y="3789040"/>
                <a:ext cx="1658220" cy="547073"/>
                <a:chOff x="192212" y="5726183"/>
                <a:chExt cx="1658220" cy="547073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>
                  <a:off x="192212" y="6008588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Skupina 103"/>
                <p:cNvGrpSpPr/>
                <p:nvPr/>
              </p:nvGrpSpPr>
              <p:grpSpPr>
                <a:xfrm>
                  <a:off x="748503" y="5726183"/>
                  <a:ext cx="1101929" cy="547073"/>
                  <a:chOff x="748503" y="5726183"/>
                  <a:chExt cx="1101929" cy="547073"/>
                </a:xfrm>
              </p:grpSpPr>
              <p:sp>
                <p:nvSpPr>
                  <p:cNvPr id="29" name="Elipsa 28"/>
                  <p:cNvSpPr/>
                  <p:nvPr/>
                </p:nvSpPr>
                <p:spPr>
                  <a:xfrm>
                    <a:off x="755576" y="5733256"/>
                    <a:ext cx="540000" cy="540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cxnSp>
                <p:nvCxnSpPr>
                  <p:cNvPr id="30" name="Přímá spojovací čára 29"/>
                  <p:cNvCxnSpPr/>
                  <p:nvPr/>
                </p:nvCxnSpPr>
                <p:spPr>
                  <a:xfrm>
                    <a:off x="1310432" y="6008588"/>
                    <a:ext cx="54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Přímá spojovací čára 30"/>
                  <p:cNvCxnSpPr/>
                  <p:nvPr/>
                </p:nvCxnSpPr>
                <p:spPr>
                  <a:xfrm rot="8100000">
                    <a:off x="748503" y="5995593"/>
                    <a:ext cx="54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Přímá spojovací čára 31"/>
                  <p:cNvCxnSpPr/>
                  <p:nvPr/>
                </p:nvCxnSpPr>
                <p:spPr>
                  <a:xfrm rot="2700000">
                    <a:off x="768983" y="5996183"/>
                    <a:ext cx="540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4" name="Skupina 43"/>
            <p:cNvGrpSpPr/>
            <p:nvPr/>
          </p:nvGrpSpPr>
          <p:grpSpPr>
            <a:xfrm>
              <a:off x="971600" y="2132856"/>
              <a:ext cx="3261568" cy="1524868"/>
              <a:chOff x="971600" y="2132856"/>
              <a:chExt cx="3261568" cy="1524868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971600" y="2132856"/>
                <a:ext cx="1440160" cy="766688"/>
                <a:chOff x="611560" y="2636912"/>
                <a:chExt cx="1440160" cy="766688"/>
              </a:xfrm>
            </p:grpSpPr>
            <p:cxnSp>
              <p:nvCxnSpPr>
                <p:cNvPr id="6" name="Přímá spojovací čára 5"/>
                <p:cNvCxnSpPr/>
                <p:nvPr/>
              </p:nvCxnSpPr>
              <p:spPr>
                <a:xfrm>
                  <a:off x="611560" y="3068960"/>
                  <a:ext cx="6480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Přímá spojovací čára 6"/>
                <p:cNvCxnSpPr/>
                <p:nvPr/>
              </p:nvCxnSpPr>
              <p:spPr>
                <a:xfrm>
                  <a:off x="1403648" y="3068960"/>
                  <a:ext cx="6480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Přímá spojovací čára 7"/>
                <p:cNvCxnSpPr/>
                <p:nvPr/>
              </p:nvCxnSpPr>
              <p:spPr>
                <a:xfrm rot="5400000">
                  <a:off x="935596" y="3079564"/>
                  <a:ext cx="6480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Přímá spojovací čára 8"/>
                <p:cNvCxnSpPr/>
                <p:nvPr/>
              </p:nvCxnSpPr>
              <p:spPr>
                <a:xfrm rot="5400000">
                  <a:off x="1259648" y="3068944"/>
                  <a:ext cx="288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Přímá spojovací čára 9"/>
                <p:cNvCxnSpPr/>
                <p:nvPr/>
              </p:nvCxnSpPr>
              <p:spPr>
                <a:xfrm rot="5400000">
                  <a:off x="1007624" y="2726912"/>
                  <a:ext cx="18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Přímá spojovací čára 10"/>
                <p:cNvCxnSpPr/>
                <p:nvPr/>
              </p:nvCxnSpPr>
              <p:spPr>
                <a:xfrm rot="10800000">
                  <a:off x="1007624" y="2734320"/>
                  <a:ext cx="18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Elipsa 35"/>
              <p:cNvSpPr/>
              <p:nvPr/>
            </p:nvSpPr>
            <p:spPr>
              <a:xfrm>
                <a:off x="3106440" y="2516212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Elipsa 36"/>
              <p:cNvSpPr/>
              <p:nvPr/>
            </p:nvSpPr>
            <p:spPr>
              <a:xfrm>
                <a:off x="3466480" y="2516212"/>
                <a:ext cx="108000" cy="108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8" name="Přímá spojovací čára 37"/>
              <p:cNvCxnSpPr/>
              <p:nvPr/>
            </p:nvCxnSpPr>
            <p:spPr>
              <a:xfrm>
                <a:off x="2394868" y="2567012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ovací čára 38"/>
              <p:cNvCxnSpPr/>
              <p:nvPr/>
            </p:nvCxnSpPr>
            <p:spPr>
              <a:xfrm>
                <a:off x="3585096" y="2575520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ovací čára 34"/>
              <p:cNvCxnSpPr/>
              <p:nvPr/>
            </p:nvCxnSpPr>
            <p:spPr>
              <a:xfrm rot="8100000">
                <a:off x="3125728" y="2401520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ovací čára 41"/>
              <p:cNvCxnSpPr/>
              <p:nvPr/>
            </p:nvCxnSpPr>
            <p:spPr>
              <a:xfrm>
                <a:off x="971600" y="2564904"/>
                <a:ext cx="0" cy="1080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ovací čára 42"/>
              <p:cNvCxnSpPr/>
              <p:nvPr/>
            </p:nvCxnSpPr>
            <p:spPr>
              <a:xfrm>
                <a:off x="4211960" y="2577604"/>
                <a:ext cx="0" cy="1080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339752" y="1124744"/>
            <a:ext cx="33843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dirty="0" smtClean="0"/>
              <a:t>Schéma</a:t>
            </a:r>
            <a:r>
              <a:rPr lang="cs-CZ" sz="2000" b="1" dirty="0" smtClean="0"/>
              <a:t> </a:t>
            </a:r>
            <a:r>
              <a:rPr lang="cs-CZ" sz="2000" b="1" u="sng" dirty="0" smtClean="0"/>
              <a:t>rýsujeme</a:t>
            </a:r>
            <a:r>
              <a:rPr lang="cs-CZ" sz="2000" b="1" dirty="0" smtClean="0"/>
              <a:t> tužkou.</a:t>
            </a: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1043608" y="4397042"/>
            <a:ext cx="12961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Chybně !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97152"/>
            <a:ext cx="3048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Elipsa 79"/>
          <p:cNvSpPr/>
          <p:nvPr/>
        </p:nvSpPr>
        <p:spPr>
          <a:xfrm>
            <a:off x="802184" y="5589240"/>
            <a:ext cx="1080120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539552" y="1772816"/>
            <a:ext cx="381642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400" b="1" dirty="0" smtClean="0"/>
              <a:t>Sériové</a:t>
            </a:r>
            <a:r>
              <a:rPr lang="cs-CZ" sz="2400" dirty="0" smtClean="0"/>
              <a:t> zapojení žárovek</a:t>
            </a:r>
            <a:r>
              <a:rPr lang="cs-CZ" sz="2400" b="1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474520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Rozvětvený elektrický obvod</a:t>
            </a: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Skupina 25"/>
          <p:cNvGrpSpPr/>
          <p:nvPr/>
        </p:nvGrpSpPr>
        <p:grpSpPr>
          <a:xfrm>
            <a:off x="1462956" y="4737844"/>
            <a:ext cx="1658220" cy="547073"/>
            <a:chOff x="192212" y="5726183"/>
            <a:chExt cx="1658220" cy="547073"/>
          </a:xfrm>
        </p:grpSpPr>
        <p:cxnSp>
          <p:nvCxnSpPr>
            <p:cNvPr id="27" name="Přímá spojovací čára 26"/>
            <p:cNvCxnSpPr/>
            <p:nvPr/>
          </p:nvCxnSpPr>
          <p:spPr>
            <a:xfrm>
              <a:off x="192212" y="6008588"/>
              <a:ext cx="5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Skupina 103"/>
            <p:cNvGrpSpPr/>
            <p:nvPr/>
          </p:nvGrpSpPr>
          <p:grpSpPr>
            <a:xfrm>
              <a:off x="748503" y="5726183"/>
              <a:ext cx="1101929" cy="547073"/>
              <a:chOff x="748503" y="5726183"/>
              <a:chExt cx="1101929" cy="547073"/>
            </a:xfrm>
          </p:grpSpPr>
          <p:sp>
            <p:nvSpPr>
              <p:cNvPr id="29" name="Elipsa 28"/>
              <p:cNvSpPr/>
              <p:nvPr/>
            </p:nvSpPr>
            <p:spPr>
              <a:xfrm>
                <a:off x="755576" y="5733256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ovací čára 29"/>
              <p:cNvCxnSpPr/>
              <p:nvPr/>
            </p:nvCxnSpPr>
            <p:spPr>
              <a:xfrm>
                <a:off x="1310432" y="6008588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/>
              <p:cNvCxnSpPr/>
              <p:nvPr/>
            </p:nvCxnSpPr>
            <p:spPr>
              <a:xfrm rot="8100000">
                <a:off x="748503" y="5995593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 rot="2700000">
                <a:off x="768983" y="5996183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Skupina 49"/>
          <p:cNvGrpSpPr/>
          <p:nvPr/>
        </p:nvGrpSpPr>
        <p:grpSpPr>
          <a:xfrm>
            <a:off x="827584" y="2780928"/>
            <a:ext cx="3261568" cy="2244964"/>
            <a:chOff x="971600" y="2132856"/>
            <a:chExt cx="3261568" cy="2244964"/>
          </a:xfrm>
        </p:grpSpPr>
        <p:grpSp>
          <p:nvGrpSpPr>
            <p:cNvPr id="5" name="Skupina 17"/>
            <p:cNvGrpSpPr/>
            <p:nvPr/>
          </p:nvGrpSpPr>
          <p:grpSpPr>
            <a:xfrm>
              <a:off x="1619672" y="3356992"/>
              <a:ext cx="1658220" cy="547073"/>
              <a:chOff x="192212" y="5726183"/>
              <a:chExt cx="1658220" cy="547073"/>
            </a:xfrm>
          </p:grpSpPr>
          <p:cxnSp>
            <p:nvCxnSpPr>
              <p:cNvPr id="19" name="Přímá spojovací čára 18"/>
              <p:cNvCxnSpPr/>
              <p:nvPr/>
            </p:nvCxnSpPr>
            <p:spPr>
              <a:xfrm>
                <a:off x="192212" y="6008588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Skupina 103"/>
              <p:cNvGrpSpPr/>
              <p:nvPr/>
            </p:nvGrpSpPr>
            <p:grpSpPr>
              <a:xfrm>
                <a:off x="748503" y="5726183"/>
                <a:ext cx="1101929" cy="547073"/>
                <a:chOff x="748503" y="5726183"/>
                <a:chExt cx="1101929" cy="547073"/>
              </a:xfrm>
            </p:grpSpPr>
            <p:sp>
              <p:nvSpPr>
                <p:cNvPr id="22" name="Elipsa 21"/>
                <p:cNvSpPr/>
                <p:nvPr/>
              </p:nvSpPr>
              <p:spPr>
                <a:xfrm>
                  <a:off x="755576" y="5733256"/>
                  <a:ext cx="540000" cy="540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23" name="Přímá spojovací čára 22"/>
                <p:cNvCxnSpPr/>
                <p:nvPr/>
              </p:nvCxnSpPr>
              <p:spPr>
                <a:xfrm>
                  <a:off x="1310432" y="6008588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ovací čára 23"/>
                <p:cNvCxnSpPr/>
                <p:nvPr/>
              </p:nvCxnSpPr>
              <p:spPr>
                <a:xfrm rot="8100000">
                  <a:off x="748503" y="5995593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ovací čára 24"/>
                <p:cNvCxnSpPr/>
                <p:nvPr/>
              </p:nvCxnSpPr>
              <p:spPr>
                <a:xfrm rot="2700000">
                  <a:off x="768983" y="5996183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Skupina 4"/>
            <p:cNvGrpSpPr/>
            <p:nvPr/>
          </p:nvGrpSpPr>
          <p:grpSpPr>
            <a:xfrm>
              <a:off x="971600" y="2132856"/>
              <a:ext cx="1440160" cy="766688"/>
              <a:chOff x="611560" y="2636912"/>
              <a:chExt cx="1440160" cy="766688"/>
            </a:xfrm>
          </p:grpSpPr>
          <p:cxnSp>
            <p:nvCxnSpPr>
              <p:cNvPr id="6" name="Přímá spojovací čára 5"/>
              <p:cNvCxnSpPr/>
              <p:nvPr/>
            </p:nvCxnSpPr>
            <p:spPr>
              <a:xfrm>
                <a:off x="611560" y="3068960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Přímá spojovací čára 6"/>
              <p:cNvCxnSpPr/>
              <p:nvPr/>
            </p:nvCxnSpPr>
            <p:spPr>
              <a:xfrm>
                <a:off x="1403648" y="3068960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ovací čára 7"/>
              <p:cNvCxnSpPr/>
              <p:nvPr/>
            </p:nvCxnSpPr>
            <p:spPr>
              <a:xfrm rot="5400000">
                <a:off x="935596" y="3079564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ovací čára 8"/>
              <p:cNvCxnSpPr/>
              <p:nvPr/>
            </p:nvCxnSpPr>
            <p:spPr>
              <a:xfrm rot="5400000">
                <a:off x="1259648" y="3068944"/>
                <a:ext cx="28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ovací čára 9"/>
              <p:cNvCxnSpPr/>
              <p:nvPr/>
            </p:nvCxnSpPr>
            <p:spPr>
              <a:xfrm rot="5400000">
                <a:off x="1007624" y="2726912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ovací čára 10"/>
              <p:cNvCxnSpPr/>
              <p:nvPr/>
            </p:nvCxnSpPr>
            <p:spPr>
              <a:xfrm rot="10800000">
                <a:off x="1007624" y="2734320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ipsa 35"/>
            <p:cNvSpPr/>
            <p:nvPr/>
          </p:nvSpPr>
          <p:spPr>
            <a:xfrm>
              <a:off x="3106440" y="2516212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Elipsa 36"/>
            <p:cNvSpPr/>
            <p:nvPr/>
          </p:nvSpPr>
          <p:spPr>
            <a:xfrm>
              <a:off x="3466480" y="2516212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" name="Přímá spojovací čára 37"/>
            <p:cNvCxnSpPr/>
            <p:nvPr/>
          </p:nvCxnSpPr>
          <p:spPr>
            <a:xfrm>
              <a:off x="2394868" y="2567012"/>
              <a:ext cx="7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/>
            <p:cNvCxnSpPr/>
            <p:nvPr/>
          </p:nvCxnSpPr>
          <p:spPr>
            <a:xfrm>
              <a:off x="3585096" y="257552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čára 34"/>
            <p:cNvCxnSpPr/>
            <p:nvPr/>
          </p:nvCxnSpPr>
          <p:spPr>
            <a:xfrm rot="8100000">
              <a:off x="3125728" y="2401520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ovací čára 41"/>
            <p:cNvCxnSpPr/>
            <p:nvPr/>
          </p:nvCxnSpPr>
          <p:spPr>
            <a:xfrm>
              <a:off x="971600" y="2564904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ovací čára 42"/>
            <p:cNvCxnSpPr/>
            <p:nvPr/>
          </p:nvCxnSpPr>
          <p:spPr>
            <a:xfrm>
              <a:off x="4211960" y="2577604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ovací čára 40"/>
            <p:cNvCxnSpPr/>
            <p:nvPr/>
          </p:nvCxnSpPr>
          <p:spPr>
            <a:xfrm>
              <a:off x="971600" y="3645024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ovací čára 43"/>
            <p:cNvCxnSpPr/>
            <p:nvPr/>
          </p:nvCxnSpPr>
          <p:spPr>
            <a:xfrm>
              <a:off x="3059832" y="3645024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ovací čára 44"/>
            <p:cNvCxnSpPr/>
            <p:nvPr/>
          </p:nvCxnSpPr>
          <p:spPr>
            <a:xfrm rot="5400000">
              <a:off x="1241672" y="3999820"/>
              <a:ext cx="75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čára 46"/>
            <p:cNvCxnSpPr/>
            <p:nvPr/>
          </p:nvCxnSpPr>
          <p:spPr>
            <a:xfrm rot="5400000">
              <a:off x="2897856" y="3997624"/>
              <a:ext cx="75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ipsa 47"/>
            <p:cNvSpPr/>
            <p:nvPr/>
          </p:nvSpPr>
          <p:spPr>
            <a:xfrm>
              <a:off x="1594272" y="361111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Elipsa 48"/>
            <p:cNvSpPr/>
            <p:nvPr/>
          </p:nvSpPr>
          <p:spPr>
            <a:xfrm>
              <a:off x="3241948" y="361111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395536" y="1772816"/>
            <a:ext cx="417646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400" b="1" dirty="0" smtClean="0"/>
              <a:t>Paralelní </a:t>
            </a:r>
            <a:r>
              <a:rPr lang="cs-CZ" sz="2400" dirty="0" smtClean="0"/>
              <a:t> zapojení žárovek</a:t>
            </a:r>
            <a:r>
              <a:rPr lang="cs-CZ" sz="2400" b="1" dirty="0" smtClean="0"/>
              <a:t>.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23528" y="61653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FF0000"/>
                </a:solidFill>
              </a:rPr>
              <a:t>PL úkol 4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4041206" cy="50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296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Použitá literatura: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79512" y="191683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doc. RNDr. Růžena Kolářová, CSc., PaedDr. Jiří </a:t>
            </a:r>
            <a:r>
              <a:rPr lang="cs-CZ" dirty="0" err="1" smtClean="0"/>
              <a:t>Bohuněk</a:t>
            </a:r>
            <a:r>
              <a:rPr lang="cs-CZ" dirty="0" smtClean="0"/>
              <a:t>: Fyzika pro 8. ročník ZŠ</a:t>
            </a:r>
          </a:p>
          <a:p>
            <a:endParaRPr lang="cs-CZ" dirty="0" smtClean="0"/>
          </a:p>
          <a:p>
            <a:r>
              <a:rPr lang="cs-CZ" dirty="0" smtClean="0"/>
              <a:t>Fotografie: autorka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832648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ELEKTRICKÉ SPOTŘEBIČE</a:t>
            </a:r>
            <a:endParaRPr lang="fr-FR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63688" y="1628800"/>
            <a:ext cx="7200800" cy="46474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3200" dirty="0" smtClean="0"/>
              <a:t>zařízení pro přeměnu elektrické energie v jiné formy energie (tepelnou, světelnou, magnetickou,  pohybovou, apod.). </a:t>
            </a:r>
            <a:br>
              <a:rPr lang="cs-CZ" sz="3200" dirty="0" smtClean="0"/>
            </a:br>
            <a:endParaRPr lang="cs-CZ" sz="3200" dirty="0" smtClean="0"/>
          </a:p>
          <a:p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Elektrický obvod</a:t>
            </a:r>
          </a:p>
          <a:p>
            <a:r>
              <a:rPr lang="cs-CZ" sz="3200" dirty="0" smtClean="0"/>
              <a:t>je cesta od zdroje přes spotřebič </a:t>
            </a:r>
          </a:p>
          <a:p>
            <a:r>
              <a:rPr lang="cs-CZ" sz="3200" dirty="0" smtClean="0"/>
              <a:t>a zpět ke zdroji.</a:t>
            </a:r>
          </a:p>
          <a:p>
            <a:endParaRPr lang="cs-CZ" sz="3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1835696" y="59492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FF0000"/>
                </a:solidFill>
              </a:rPr>
              <a:t>PL úkol 1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835696" y="188640"/>
            <a:ext cx="69127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 potřebujeme k tomu, aby elektrický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spotřebič fungoval? 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7704" y="2204864"/>
            <a:ext cx="6336704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3200" dirty="0" smtClean="0"/>
              <a:t>např. aby se lampa rozsvítila. </a:t>
            </a:r>
          </a:p>
        </p:txBody>
      </p:sp>
      <p:sp>
        <p:nvSpPr>
          <p:cNvPr id="1028" name="AutoShape 4" descr="lightbulb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lightbulb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lightbulb ani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6" name="Skupina 15"/>
          <p:cNvGrpSpPr/>
          <p:nvPr/>
        </p:nvGrpSpPr>
        <p:grpSpPr>
          <a:xfrm>
            <a:off x="3419872" y="2852936"/>
            <a:ext cx="3265752" cy="3384376"/>
            <a:chOff x="3419872" y="2852936"/>
            <a:chExt cx="3265752" cy="3384376"/>
          </a:xfrm>
        </p:grpSpPr>
        <p:pic>
          <p:nvPicPr>
            <p:cNvPr id="1034" name="Picture 10" descr="http://jezinka.websnadno.cz/smajlici/sv59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601430">
              <a:off x="5590249" y="4087211"/>
              <a:ext cx="1095375" cy="1095376"/>
            </a:xfrm>
            <a:prstGeom prst="rect">
              <a:avLst/>
            </a:prstGeom>
            <a:noFill/>
          </p:spPr>
        </p:pic>
        <p:pic>
          <p:nvPicPr>
            <p:cNvPr id="1036" name="Picture 12" descr="C:\Documents and Settings\spravce\Local Settings\Temporary Internet Files\Content.IE5\FJ4VRKQF\MC900290938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2852936"/>
              <a:ext cx="3210584" cy="33843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re 1"/>
          <p:cNvSpPr txBox="1">
            <a:spLocks/>
          </p:cNvSpPr>
          <p:nvPr/>
        </p:nvSpPr>
        <p:spPr bwMode="auto">
          <a:xfrm>
            <a:off x="179512" y="332656"/>
            <a:ext cx="3096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Spotřebič</a:t>
            </a:r>
            <a:endParaRPr lang="fr-FR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Titre 1"/>
          <p:cNvSpPr txBox="1">
            <a:spLocks/>
          </p:cNvSpPr>
          <p:nvPr/>
        </p:nvSpPr>
        <p:spPr bwMode="auto">
          <a:xfrm>
            <a:off x="3275856" y="404664"/>
            <a:ext cx="22322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Titre 1"/>
          <p:cNvSpPr txBox="1">
            <a:spLocks/>
          </p:cNvSpPr>
          <p:nvPr/>
        </p:nvSpPr>
        <p:spPr bwMode="auto">
          <a:xfrm>
            <a:off x="6012160" y="485800"/>
            <a:ext cx="2592288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Vodič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2726315" cy="236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859690" cy="222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383209"/>
            <a:ext cx="2728415" cy="543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0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re 1"/>
          <p:cNvSpPr txBox="1">
            <a:spLocks/>
          </p:cNvSpPr>
          <p:nvPr/>
        </p:nvSpPr>
        <p:spPr bwMode="auto">
          <a:xfrm>
            <a:off x="1115616" y="260648"/>
            <a:ext cx="65527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Proč lampa nesvítí?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923928" y="6093296"/>
            <a:ext cx="475252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3200" dirty="0" smtClean="0"/>
              <a:t>Obvod musí být uzavřen.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1629280"/>
            <a:ext cx="327823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9280"/>
            <a:ext cx="264774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Jaké podmínky musí být splněny, aby obvodem procházel elektrický proud?</a:t>
            </a: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9" name="Text Box 15"/>
          <p:cNvSpPr txBox="1">
            <a:spLocks noChangeArrowheads="1"/>
          </p:cNvSpPr>
          <p:nvPr/>
        </p:nvSpPr>
        <p:spPr bwMode="auto">
          <a:xfrm>
            <a:off x="467544" y="2780928"/>
            <a:ext cx="6300192" cy="34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cs-CZ" sz="3200" dirty="0" smtClean="0"/>
              <a:t> Zdroj elektrického napětí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cs-CZ" sz="3200" dirty="0" smtClean="0"/>
              <a:t> Spotřebič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cs-CZ" sz="3200" dirty="0" smtClean="0"/>
              <a:t> Vodivé spojení částí obvodu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cs-CZ" sz="3200" dirty="0" smtClean="0"/>
              <a:t> Obvod musí být uzavřen</a:t>
            </a:r>
          </a:p>
          <a:p>
            <a:endParaRPr lang="cs-CZ" sz="3200" dirty="0" smtClean="0"/>
          </a:p>
        </p:txBody>
      </p:sp>
      <p:sp>
        <p:nvSpPr>
          <p:cNvPr id="78" name="TextovéPole 77"/>
          <p:cNvSpPr txBox="1"/>
          <p:nvPr/>
        </p:nvSpPr>
        <p:spPr>
          <a:xfrm>
            <a:off x="611560" y="170080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FF0000"/>
                </a:solidFill>
              </a:rPr>
              <a:t>PL úkol 2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547664" y="5949280"/>
            <a:ext cx="5688632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3200" dirty="0" smtClean="0"/>
              <a:t>Ukázka elektrického obvodu.</a:t>
            </a:r>
          </a:p>
        </p:txBody>
      </p:sp>
      <p:pic>
        <p:nvPicPr>
          <p:cNvPr id="4098" name="Picture 2" descr="C:\Documents and Settings\spravce\Plocha\hotové dum fyzika\Snímek 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/>
          <p:cNvSpPr txBox="1">
            <a:spLocks/>
          </p:cNvSpPr>
          <p:nvPr/>
        </p:nvSpPr>
        <p:spPr bwMode="auto">
          <a:xfrm>
            <a:off x="1115616" y="260648"/>
            <a:ext cx="65527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Kreslíme elektrický obvod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51520" y="1556792"/>
            <a:ext cx="84969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3200" dirty="0" smtClean="0"/>
              <a:t>Text se skládá z </a:t>
            </a:r>
            <a:r>
              <a:rPr lang="cs-CZ" sz="3200" b="1" dirty="0" smtClean="0"/>
              <a:t>písmen</a:t>
            </a:r>
            <a:r>
              <a:rPr lang="cs-CZ" sz="3200" dirty="0" smtClean="0"/>
              <a:t>. Elektrický obvod se skládá ze </a:t>
            </a:r>
            <a:r>
              <a:rPr lang="cs-CZ" sz="3200" b="1" dirty="0" smtClean="0"/>
              <a:t>schematických značek</a:t>
            </a:r>
            <a:r>
              <a:rPr lang="cs-CZ" sz="3200" dirty="0" smtClean="0"/>
              <a:t>. </a:t>
            </a:r>
          </a:p>
        </p:txBody>
      </p:sp>
      <p:grpSp>
        <p:nvGrpSpPr>
          <p:cNvPr id="86" name="Skupina 85"/>
          <p:cNvGrpSpPr/>
          <p:nvPr/>
        </p:nvGrpSpPr>
        <p:grpSpPr>
          <a:xfrm>
            <a:off x="395536" y="3094360"/>
            <a:ext cx="1440160" cy="766688"/>
            <a:chOff x="611560" y="2636912"/>
            <a:chExt cx="1440160" cy="766688"/>
          </a:xfrm>
        </p:grpSpPr>
        <p:cxnSp>
          <p:nvCxnSpPr>
            <p:cNvPr id="53" name="Přímá spojovací čára 52"/>
            <p:cNvCxnSpPr/>
            <p:nvPr/>
          </p:nvCxnSpPr>
          <p:spPr>
            <a:xfrm>
              <a:off x="611560" y="306896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>
              <a:off x="1403648" y="306896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čára 54"/>
            <p:cNvCxnSpPr/>
            <p:nvPr/>
          </p:nvCxnSpPr>
          <p:spPr>
            <a:xfrm rot="5400000">
              <a:off x="935596" y="3079564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55"/>
            <p:cNvCxnSpPr/>
            <p:nvPr/>
          </p:nvCxnSpPr>
          <p:spPr>
            <a:xfrm rot="5400000">
              <a:off x="1259648" y="3068944"/>
              <a:ext cx="288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 rot="5400000">
              <a:off x="1007624" y="2726912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čára 57"/>
            <p:cNvCxnSpPr/>
            <p:nvPr/>
          </p:nvCxnSpPr>
          <p:spPr>
            <a:xfrm rot="10800000">
              <a:off x="1007624" y="2734320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Skupina 87"/>
          <p:cNvGrpSpPr/>
          <p:nvPr/>
        </p:nvGrpSpPr>
        <p:grpSpPr>
          <a:xfrm>
            <a:off x="179512" y="4138496"/>
            <a:ext cx="1872208" cy="802672"/>
            <a:chOff x="539552" y="3609040"/>
            <a:chExt cx="1872208" cy="802672"/>
          </a:xfrm>
        </p:grpSpPr>
        <p:grpSp>
          <p:nvGrpSpPr>
            <p:cNvPr id="2" name="Skupina 76"/>
            <p:cNvGrpSpPr/>
            <p:nvPr/>
          </p:nvGrpSpPr>
          <p:grpSpPr>
            <a:xfrm>
              <a:off x="539552" y="3755132"/>
              <a:ext cx="1872208" cy="656580"/>
              <a:chOff x="539552" y="3755132"/>
              <a:chExt cx="1872208" cy="656580"/>
            </a:xfrm>
          </p:grpSpPr>
          <p:cxnSp>
            <p:nvCxnSpPr>
              <p:cNvPr id="59" name="Přímá spojovací čára 58"/>
              <p:cNvCxnSpPr/>
              <p:nvPr/>
            </p:nvCxnSpPr>
            <p:spPr>
              <a:xfrm>
                <a:off x="539552" y="4077072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ovací čára 60"/>
              <p:cNvCxnSpPr/>
              <p:nvPr/>
            </p:nvCxnSpPr>
            <p:spPr>
              <a:xfrm rot="5400000">
                <a:off x="838188" y="4087676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ovací čára 61"/>
              <p:cNvCxnSpPr/>
              <p:nvPr/>
            </p:nvCxnSpPr>
            <p:spPr>
              <a:xfrm rot="5400000">
                <a:off x="1124140" y="4098296"/>
                <a:ext cx="28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ovací čára 66"/>
              <p:cNvCxnSpPr/>
              <p:nvPr/>
            </p:nvCxnSpPr>
            <p:spPr>
              <a:xfrm rot="5400000">
                <a:off x="1058404" y="4079168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ovací čára 68"/>
              <p:cNvCxnSpPr/>
              <p:nvPr/>
            </p:nvCxnSpPr>
            <p:spPr>
              <a:xfrm rot="5400000">
                <a:off x="1357056" y="4089788"/>
                <a:ext cx="28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ovací čára 70"/>
              <p:cNvCxnSpPr/>
              <p:nvPr/>
            </p:nvCxnSpPr>
            <p:spPr>
              <a:xfrm rot="5400000">
                <a:off x="1295636" y="4087676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ovací čára 74"/>
              <p:cNvCxnSpPr/>
              <p:nvPr/>
            </p:nvCxnSpPr>
            <p:spPr>
              <a:xfrm rot="5400000">
                <a:off x="1581588" y="4098296"/>
                <a:ext cx="288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římá spojovací čára 75"/>
              <p:cNvCxnSpPr/>
              <p:nvPr/>
            </p:nvCxnSpPr>
            <p:spPr>
              <a:xfrm>
                <a:off x="1763688" y="4102472"/>
                <a:ext cx="6480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Skupina 87"/>
            <p:cNvGrpSpPr/>
            <p:nvPr/>
          </p:nvGrpSpPr>
          <p:grpSpPr>
            <a:xfrm>
              <a:off x="935616" y="3609040"/>
              <a:ext cx="180000" cy="180000"/>
              <a:chOff x="935616" y="3609040"/>
              <a:chExt cx="180000" cy="180000"/>
            </a:xfrm>
          </p:grpSpPr>
          <p:cxnSp>
            <p:nvCxnSpPr>
              <p:cNvPr id="78" name="Přímá spojovací čára 77"/>
              <p:cNvCxnSpPr/>
              <p:nvPr/>
            </p:nvCxnSpPr>
            <p:spPr>
              <a:xfrm rot="5400000">
                <a:off x="935616" y="3699040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ovací čára 79"/>
              <p:cNvCxnSpPr/>
              <p:nvPr/>
            </p:nvCxnSpPr>
            <p:spPr>
              <a:xfrm rot="10800000">
                <a:off x="935616" y="3693748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Skupina 84"/>
          <p:cNvGrpSpPr/>
          <p:nvPr/>
        </p:nvGrpSpPr>
        <p:grpSpPr>
          <a:xfrm>
            <a:off x="251520" y="5697264"/>
            <a:ext cx="1787500" cy="108000"/>
            <a:chOff x="454844" y="4797152"/>
            <a:chExt cx="1787500" cy="108000"/>
          </a:xfrm>
        </p:grpSpPr>
        <p:sp>
          <p:nvSpPr>
            <p:cNvPr id="81" name="Elipsa 80"/>
            <p:cNvSpPr/>
            <p:nvPr/>
          </p:nvSpPr>
          <p:spPr>
            <a:xfrm>
              <a:off x="1115616" y="4797152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Elipsa 81"/>
            <p:cNvSpPr/>
            <p:nvPr/>
          </p:nvSpPr>
          <p:spPr>
            <a:xfrm>
              <a:off x="1475656" y="4797152"/>
              <a:ext cx="108000" cy="108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3" name="Přímá spojovací čára 82"/>
            <p:cNvCxnSpPr/>
            <p:nvPr/>
          </p:nvCxnSpPr>
          <p:spPr>
            <a:xfrm>
              <a:off x="454844" y="4847952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ovací čára 83"/>
            <p:cNvCxnSpPr/>
            <p:nvPr/>
          </p:nvCxnSpPr>
          <p:spPr>
            <a:xfrm>
              <a:off x="1594272" y="485646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Přímá spojovací čára 86"/>
          <p:cNvCxnSpPr/>
          <p:nvPr/>
        </p:nvCxnSpPr>
        <p:spPr>
          <a:xfrm rot="10800000">
            <a:off x="1234356" y="5589240"/>
            <a:ext cx="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88"/>
          <p:cNvGrpSpPr/>
          <p:nvPr/>
        </p:nvGrpSpPr>
        <p:grpSpPr>
          <a:xfrm>
            <a:off x="865684" y="5481248"/>
            <a:ext cx="180000" cy="180000"/>
            <a:chOff x="935616" y="3609040"/>
            <a:chExt cx="180000" cy="180000"/>
          </a:xfrm>
        </p:grpSpPr>
        <p:cxnSp>
          <p:nvCxnSpPr>
            <p:cNvPr id="90" name="Přímá spojovací čára 89"/>
            <p:cNvCxnSpPr/>
            <p:nvPr/>
          </p:nvCxnSpPr>
          <p:spPr>
            <a:xfrm rot="5400000">
              <a:off x="935616" y="3699040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ovací čára 90"/>
            <p:cNvCxnSpPr/>
            <p:nvPr/>
          </p:nvCxnSpPr>
          <p:spPr>
            <a:xfrm rot="10800000">
              <a:off x="935616" y="3693748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2051720" y="3316922"/>
            <a:ext cx="26642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elektrický článek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2051720" y="4305290"/>
            <a:ext cx="273630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baterie elektrických článků</a:t>
            </a:r>
          </a:p>
        </p:txBody>
      </p: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2051720" y="5549170"/>
            <a:ext cx="194421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zdroj napětí</a:t>
            </a:r>
          </a:p>
        </p:txBody>
      </p:sp>
      <p:pic>
        <p:nvPicPr>
          <p:cNvPr id="1026" name="Picture 2" descr="C:\Documents and Settings\spravce\Plocha\hotové dum fyzika\VY_32_INOVACE_F8-C\Snímek 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054" y="2492896"/>
            <a:ext cx="2503202" cy="1872208"/>
          </a:xfrm>
          <a:prstGeom prst="rect">
            <a:avLst/>
          </a:prstGeom>
          <a:noFill/>
        </p:spPr>
      </p:pic>
      <p:pic>
        <p:nvPicPr>
          <p:cNvPr id="1028" name="Picture 4" descr="C:\Documents and Settings\spravce\Plocha\hotové dum fyzika\Snímek 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356992"/>
            <a:ext cx="2106234" cy="28083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229200"/>
            <a:ext cx="3261639" cy="9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9" grpId="0"/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2051720" y="2276872"/>
            <a:ext cx="18722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vodič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1907704" y="3532946"/>
            <a:ext cx="27363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křížení vodičů</a:t>
            </a: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1979712" y="5405154"/>
            <a:ext cx="15841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uzel</a:t>
            </a:r>
          </a:p>
        </p:txBody>
      </p:sp>
      <p:cxnSp>
        <p:nvCxnSpPr>
          <p:cNvPr id="45" name="Přímá spojovací čára 44"/>
          <p:cNvCxnSpPr/>
          <p:nvPr/>
        </p:nvCxnSpPr>
        <p:spPr>
          <a:xfrm>
            <a:off x="395536" y="2492896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Skupina 48"/>
          <p:cNvGrpSpPr/>
          <p:nvPr/>
        </p:nvGrpSpPr>
        <p:grpSpPr>
          <a:xfrm>
            <a:off x="323528" y="2922724"/>
            <a:ext cx="1512168" cy="1512168"/>
            <a:chOff x="323528" y="2922724"/>
            <a:chExt cx="1512168" cy="1512168"/>
          </a:xfrm>
        </p:grpSpPr>
        <p:cxnSp>
          <p:nvCxnSpPr>
            <p:cNvPr id="47" name="Přímá spojovací čára 46"/>
            <p:cNvCxnSpPr/>
            <p:nvPr/>
          </p:nvCxnSpPr>
          <p:spPr>
            <a:xfrm>
              <a:off x="323528" y="3717032"/>
              <a:ext cx="15121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ovací čára 47"/>
            <p:cNvCxnSpPr/>
            <p:nvPr/>
          </p:nvCxnSpPr>
          <p:spPr>
            <a:xfrm rot="5400000">
              <a:off x="334132" y="3678808"/>
              <a:ext cx="15121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Skupina 49"/>
          <p:cNvGrpSpPr/>
          <p:nvPr/>
        </p:nvGrpSpPr>
        <p:grpSpPr>
          <a:xfrm>
            <a:off x="323528" y="4797152"/>
            <a:ext cx="1512168" cy="1512168"/>
            <a:chOff x="323528" y="2922724"/>
            <a:chExt cx="1512168" cy="1512168"/>
          </a:xfrm>
        </p:grpSpPr>
        <p:cxnSp>
          <p:nvCxnSpPr>
            <p:cNvPr id="51" name="Přímá spojovací čára 50"/>
            <p:cNvCxnSpPr/>
            <p:nvPr/>
          </p:nvCxnSpPr>
          <p:spPr>
            <a:xfrm>
              <a:off x="323528" y="3717032"/>
              <a:ext cx="15121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51"/>
            <p:cNvCxnSpPr/>
            <p:nvPr/>
          </p:nvCxnSpPr>
          <p:spPr>
            <a:xfrm rot="5400000">
              <a:off x="334132" y="3678808"/>
              <a:ext cx="15121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Elipsa 59"/>
          <p:cNvSpPr/>
          <p:nvPr/>
        </p:nvSpPr>
        <p:spPr>
          <a:xfrm>
            <a:off x="1030908" y="55299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Skupina 25"/>
          <p:cNvGrpSpPr/>
          <p:nvPr/>
        </p:nvGrpSpPr>
        <p:grpSpPr>
          <a:xfrm>
            <a:off x="323528" y="1628800"/>
            <a:ext cx="1658220" cy="547073"/>
            <a:chOff x="192212" y="5726183"/>
            <a:chExt cx="1658220" cy="547073"/>
          </a:xfrm>
        </p:grpSpPr>
        <p:cxnSp>
          <p:nvCxnSpPr>
            <p:cNvPr id="15" name="Přímá spojovací čára 14"/>
            <p:cNvCxnSpPr/>
            <p:nvPr/>
          </p:nvCxnSpPr>
          <p:spPr>
            <a:xfrm>
              <a:off x="192212" y="6008588"/>
              <a:ext cx="5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103"/>
            <p:cNvGrpSpPr/>
            <p:nvPr/>
          </p:nvGrpSpPr>
          <p:grpSpPr>
            <a:xfrm>
              <a:off x="748503" y="5726183"/>
              <a:ext cx="1101929" cy="547073"/>
              <a:chOff x="748503" y="5726183"/>
              <a:chExt cx="1101929" cy="547073"/>
            </a:xfrm>
          </p:grpSpPr>
          <p:sp>
            <p:nvSpPr>
              <p:cNvPr id="17" name="Elipsa 16"/>
              <p:cNvSpPr/>
              <p:nvPr/>
            </p:nvSpPr>
            <p:spPr>
              <a:xfrm>
                <a:off x="755576" y="5733256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8" name="Přímá spojovací čára 17"/>
              <p:cNvCxnSpPr/>
              <p:nvPr/>
            </p:nvCxnSpPr>
            <p:spPr>
              <a:xfrm>
                <a:off x="1310432" y="6008588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ovací čára 18"/>
              <p:cNvCxnSpPr/>
              <p:nvPr/>
            </p:nvCxnSpPr>
            <p:spPr>
              <a:xfrm rot="8100000">
                <a:off x="748503" y="5995593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ovací čára 19"/>
              <p:cNvCxnSpPr/>
              <p:nvPr/>
            </p:nvCxnSpPr>
            <p:spPr>
              <a:xfrm rot="2700000">
                <a:off x="768983" y="5996183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51720" y="1700808"/>
            <a:ext cx="18722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žárovka</a:t>
            </a:r>
          </a:p>
        </p:txBody>
      </p:sp>
      <p:pic>
        <p:nvPicPr>
          <p:cNvPr id="2050" name="Picture 2" descr="C:\Documents and Settings\spravce\Plocha\hotové dum fyzika\Snímek 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03" y="260648"/>
            <a:ext cx="3552397" cy="2664297"/>
          </a:xfrm>
          <a:prstGeom prst="rect">
            <a:avLst/>
          </a:prstGeom>
          <a:noFill/>
        </p:spPr>
      </p:pic>
      <p:pic>
        <p:nvPicPr>
          <p:cNvPr id="2051" name="Picture 3" descr="C:\Documents and Settings\spravce\Plocha\hotové dum fyzika\Snímek 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448" y="2420888"/>
            <a:ext cx="3576054" cy="2682039"/>
          </a:xfrm>
          <a:prstGeom prst="rect">
            <a:avLst/>
          </a:prstGeom>
          <a:noFill/>
        </p:spPr>
      </p:pic>
      <p:pic>
        <p:nvPicPr>
          <p:cNvPr id="2052" name="Picture 4" descr="C:\Documents and Settings\spravce\Plocha\hotové dum fyzika\Snímek 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149080"/>
            <a:ext cx="3576054" cy="2682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2" grpId="0"/>
      <p:bldP spid="21" grpId="0"/>
    </p:bldLst>
  </p:timing>
</p:sld>
</file>

<file path=ppt/theme/theme1.xml><?xml version="1.0" encoding="utf-8"?>
<a:theme xmlns:a="http://schemas.openxmlformats.org/drawingml/2006/main" name="59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183</Words>
  <Application>Microsoft Office PowerPoint</Application>
  <PresentationFormat>Předvádění na obrazovce (4:3)</PresentationFormat>
  <Paragraphs>54</Paragraphs>
  <Slides>13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59</vt:lpstr>
      <vt:lpstr>Snímek 1</vt:lpstr>
      <vt:lpstr>ELEKTRICKÉ SPOTŘEBIČE</vt:lpstr>
      <vt:lpstr>Snímek 3</vt:lpstr>
      <vt:lpstr>Snímek 4</vt:lpstr>
      <vt:lpstr>Snímek 5</vt:lpstr>
      <vt:lpstr>Jaké podmínky musí být splněny, aby obvodem procházel elektrický proud?</vt:lpstr>
      <vt:lpstr>Snímek 7</vt:lpstr>
      <vt:lpstr>Snímek 8</vt:lpstr>
      <vt:lpstr>Snímek 9</vt:lpstr>
      <vt:lpstr>Snímek 10</vt:lpstr>
      <vt:lpstr>Jednoduchý elektrický obvod</vt:lpstr>
      <vt:lpstr>Rozvětvený elektrický obvod</vt:lpstr>
      <vt:lpstr>Použitá literatura: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Mediac</dc:creator>
  <cp:lastModifiedBy>Daňková Věra</cp:lastModifiedBy>
  <cp:revision>235</cp:revision>
  <dcterms:created xsi:type="dcterms:W3CDTF">2007-12-09T15:32:28Z</dcterms:created>
  <dcterms:modified xsi:type="dcterms:W3CDTF">2012-03-13T12:12:54Z</dcterms:modified>
</cp:coreProperties>
</file>